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413" r:id="rId3"/>
    <p:sldId id="257" r:id="rId4"/>
    <p:sldId id="258" r:id="rId5"/>
    <p:sldId id="259" r:id="rId6"/>
    <p:sldId id="260" r:id="rId7"/>
    <p:sldId id="261" r:id="rId8"/>
    <p:sldId id="262" r:id="rId9"/>
    <p:sldId id="416" r:id="rId10"/>
    <p:sldId id="348" r:id="rId11"/>
  </p:sldIdLst>
  <p:sldSz cx="9144000" cy="5715000" type="screen16x10"/>
  <p:notesSz cx="6858000" cy="9144000"/>
  <p:embeddedFontLst>
    <p:embeddedFont>
      <p:font typeface="Graphik Bold" panose="020B0503030202060203" pitchFamily="34" charset="77"/>
      <p:bold r:id="rId13"/>
      <p:italic r:id="rId14"/>
      <p:boldItalic r:id="rId15"/>
    </p:embeddedFont>
    <p:embeddedFont>
      <p:font typeface="Graphik Regular" panose="020B0503030202060203" pitchFamily="34" charset="77"/>
      <p:regular r:id="rId16"/>
      <p: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97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jUNAJbTri0xR5zm4UoEH7AfEIl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45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FC1A155-F656-4A4B-86A2-00D203419F6F}">
  <a:tblStyle styleId="{EFC1A155-F656-4A4B-86A2-00D203419F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95"/>
    <p:restoredTop sz="94616"/>
  </p:normalViewPr>
  <p:slideViewPr>
    <p:cSldViewPr snapToGrid="0">
      <p:cViewPr varScale="1">
        <p:scale>
          <a:sx n="155" d="100"/>
          <a:sy n="155" d="100"/>
        </p:scale>
        <p:origin x="344" y="184"/>
      </p:cViewPr>
      <p:guideLst>
        <p:guide orient="horz" pos="329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eg>
</file>

<file path=ppt/media/image12.jpeg>
</file>

<file path=ppt/media/image13.jpeg>
</file>

<file path=ppt/media/image14.png>
</file>

<file path=ppt/media/image15.jpeg>
</file>

<file path=ppt/media/image2.png>
</file>

<file path=ppt/media/image3.png>
</file>

<file path=ppt/media/image4.png>
</file>

<file path=ppt/media/image5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fld id="{00000000-1234-1234-1234-123412341234}" type="slidenum">
              <a:rPr lang="es-419" sz="1200" smtClean="0">
                <a:solidFill>
                  <a:schemeClr val="dk1"/>
                </a:solidFill>
              </a:rPr>
              <a:pPr algn="r"/>
              <a:t>‹Nº›</a:t>
            </a:fld>
            <a:endParaRPr lang="es-419" sz="1200" dirty="0">
              <a:solidFill>
                <a:schemeClr val="dk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Teacher’s Notes:</a:t>
            </a: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Explain the lesson goal: learning words and sentences related to hospitals.</a:t>
            </a: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Ask students: Have you ever been to a hospital? Why?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Google Shape;3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2" name="Google Shape;1482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71445-6B81-E8DF-EBF5-5252C629D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640D8B2-7681-7EDC-304F-D590237C14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7613726-BFB4-1D19-7A5F-3B4F75BF6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B93EAC-5EEE-68E3-16D3-B163FE4E47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s-P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5473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Google Shape;9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3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1" name="Google Shape;10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4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" name="Google Shape;10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5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" name="Google Shape;11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6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4" name="Google Shape;124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7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2" name="Google Shape;132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8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6" name="Google Shape;146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9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userDrawn="1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68576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1_Título y objeto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948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AA60FF8-0E8D-4015-427A-2F2873309B3D}"/>
              </a:ext>
            </a:extLst>
          </p:cNvPr>
          <p:cNvSpPr/>
          <p:nvPr userDrawn="1"/>
        </p:nvSpPr>
        <p:spPr>
          <a:xfrm>
            <a:off x="0" y="5418652"/>
            <a:ext cx="9144000" cy="296347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Calibri" panose="020F0502020204030204" pitchFamily="34" charset="0"/>
            </a:endParaRPr>
          </a:p>
        </p:txBody>
      </p:sp>
      <p:sp>
        <p:nvSpPr>
          <p:cNvPr id="3" name="Google Shape;10;p94">
            <a:extLst>
              <a:ext uri="{FF2B5EF4-FFF2-40B4-BE49-F238E27FC236}">
                <a16:creationId xmlns:a16="http://schemas.microsoft.com/office/drawing/2014/main" id="{D328ADAF-990D-BB10-A7F7-AC641C63BF19}"/>
              </a:ext>
            </a:extLst>
          </p:cNvPr>
          <p:cNvSpPr/>
          <p:nvPr userDrawn="1"/>
        </p:nvSpPr>
        <p:spPr>
          <a:xfrm>
            <a:off x="7306401" y="5494777"/>
            <a:ext cx="136928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© Todos los derechos reservados</a:t>
            </a:r>
            <a:endParaRPr b="0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11;p94">
            <a:extLst>
              <a:ext uri="{FF2B5EF4-FFF2-40B4-BE49-F238E27FC236}">
                <a16:creationId xmlns:a16="http://schemas.microsoft.com/office/drawing/2014/main" id="{4DC704E8-ACB3-0FEB-2BAB-F426CE13F51E}"/>
              </a:ext>
            </a:extLst>
          </p:cNvPr>
          <p:cNvSpPr txBox="1"/>
          <p:nvPr userDrawn="1"/>
        </p:nvSpPr>
        <p:spPr>
          <a:xfrm>
            <a:off x="411468" y="5463999"/>
            <a:ext cx="3172663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English Level B1 - II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-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Lesson</a:t>
            </a:r>
            <a:r>
              <a:rPr lang="es-PE" sz="800" b="0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lang="es-PE" sz="800" b="0" i="0" u="none" strike="noStrike" cap="none" dirty="0">
              <a:solidFill>
                <a:schemeClr val="bg1"/>
              </a:solidFill>
              <a:latin typeface="Calibri"/>
              <a:cs typeface="Calibri"/>
              <a:sym typeface="Arial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6C64EDE-ABC9-594E-B916-42D54CDCE9F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650087" y="5414807"/>
            <a:ext cx="528837" cy="31730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99B75DA-F4CE-33AE-EBF0-ABC583B1ADD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703507" y="225425"/>
            <a:ext cx="974984" cy="261621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2980" userDrawn="1">
          <p15:clr>
            <a:srgbClr val="F26B43"/>
          </p15:clr>
        </p15:guide>
        <p15:guide id="3" pos="5465" userDrawn="1">
          <p15:clr>
            <a:srgbClr val="F26B43"/>
          </p15:clr>
        </p15:guide>
        <p15:guide id="4" pos="317" userDrawn="1">
          <p15:clr>
            <a:srgbClr val="F26B43"/>
          </p15:clr>
        </p15:guide>
        <p15:guide id="5" pos="2767" userDrawn="1">
          <p15:clr>
            <a:srgbClr val="F26B43"/>
          </p15:clr>
        </p15:guide>
        <p15:guide id="6" orient="horz" pos="303" userDrawn="1">
          <p15:clr>
            <a:srgbClr val="F26B43"/>
          </p15:clr>
        </p15:guide>
        <p15:guide id="7" orient="horz" pos="53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C569A68-ECF2-82B2-E610-A947184AB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67814" cy="5714999"/>
          </a:xfrm>
          <a:prstGeom prst="rect">
            <a:avLst/>
          </a:prstGeom>
        </p:spPr>
      </p:pic>
      <p:sp>
        <p:nvSpPr>
          <p:cNvPr id="36" name="Google Shape;36;p1"/>
          <p:cNvSpPr txBox="1"/>
          <p:nvPr/>
        </p:nvSpPr>
        <p:spPr>
          <a:xfrm>
            <a:off x="4949021" y="1076234"/>
            <a:ext cx="372666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noProof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ENGLISH LEVEL B1 - II</a:t>
            </a:r>
            <a:endParaRPr lang="en-US" sz="1800" noProof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Google Shape;48;p1"/>
          <p:cNvSpPr/>
          <p:nvPr/>
        </p:nvSpPr>
        <p:spPr>
          <a:xfrm>
            <a:off x="4938719" y="2492189"/>
            <a:ext cx="3736968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4500"/>
            </a:pPr>
            <a:r>
              <a:rPr lang="es-419" sz="320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</a:rPr>
              <a:t>GOING TO </a:t>
            </a:r>
            <a:br>
              <a:rPr lang="es-419" sz="320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</a:rPr>
            </a:br>
            <a:r>
              <a:rPr lang="es-419" sz="320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</a:rPr>
              <a:t>THE RESTAURANT</a:t>
            </a:r>
          </a:p>
        </p:txBody>
      </p:sp>
      <p:sp>
        <p:nvSpPr>
          <p:cNvPr id="50" name="Google Shape;50;p1"/>
          <p:cNvSpPr txBox="1"/>
          <p:nvPr/>
        </p:nvSpPr>
        <p:spPr>
          <a:xfrm>
            <a:off x="4938719" y="2165718"/>
            <a:ext cx="145764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noProof="0">
                <a:solidFill>
                  <a:srgbClr val="FFC000"/>
                </a:solidFill>
                <a:latin typeface="Calibri"/>
                <a:cs typeface="Calibri"/>
              </a:rPr>
              <a:t>Lesson</a:t>
            </a:r>
            <a:r>
              <a:rPr lang="en-US" sz="1600" b="1" noProof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02</a:t>
            </a:r>
            <a:endParaRPr lang="en-US" sz="1100" noProof="0" dirty="0">
              <a:solidFill>
                <a:srgbClr val="FFC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87103B4-ABC8-2608-1E4D-848643B3869D}"/>
              </a:ext>
            </a:extLst>
          </p:cNvPr>
          <p:cNvCxnSpPr>
            <a:cxnSpLocks/>
          </p:cNvCxnSpPr>
          <p:nvPr/>
        </p:nvCxnSpPr>
        <p:spPr>
          <a:xfrm>
            <a:off x="4938719" y="1011128"/>
            <a:ext cx="3736969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5A6E2717-AF56-B3F2-318B-14BA2D944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9175" y="612094"/>
            <a:ext cx="1300444" cy="3489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9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33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5CE1460-BA5B-F387-9CCB-4145BE5D5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38" y="4415482"/>
            <a:ext cx="2500129" cy="6708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BD14A-C94C-DD53-D0CA-0CC164FA5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C18ACE90-9150-B524-3087-2D1EC21482BB}"/>
              </a:ext>
            </a:extLst>
          </p:cNvPr>
          <p:cNvSpPr/>
          <p:nvPr/>
        </p:nvSpPr>
        <p:spPr>
          <a:xfrm>
            <a:off x="0" y="5198284"/>
            <a:ext cx="4603750" cy="516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2" name="Google Shape;36;p1">
            <a:extLst>
              <a:ext uri="{FF2B5EF4-FFF2-40B4-BE49-F238E27FC236}">
                <a16:creationId xmlns:a16="http://schemas.microsoft.com/office/drawing/2014/main" id="{877CEC08-8CF7-CA90-FC17-BBEE4990E9DE}"/>
              </a:ext>
            </a:extLst>
          </p:cNvPr>
          <p:cNvSpPr txBox="1"/>
          <p:nvPr/>
        </p:nvSpPr>
        <p:spPr>
          <a:xfrm>
            <a:off x="570797" y="4527076"/>
            <a:ext cx="214022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noProof="0" dirty="0">
                <a:solidFill>
                  <a:srgbClr val="033645"/>
                </a:solidFill>
                <a:latin typeface="Graphik Regular" panose="020B0503030202060203" pitchFamily="34" charset="77"/>
                <a:cs typeface="Calibri" panose="020F0502020204030204" pitchFamily="34" charset="0"/>
              </a:rPr>
              <a:t>ENGLISH</a:t>
            </a:r>
            <a:r>
              <a:rPr lang="en-US" sz="2800" noProof="0" dirty="0">
                <a:solidFill>
                  <a:srgbClr val="033645"/>
                </a:solidFill>
                <a:latin typeface="Graphik Bold" panose="020B0503030202060203" pitchFamily="34" charset="77"/>
                <a:cs typeface="Calibri" panose="020F0502020204030204" pitchFamily="34" charset="0"/>
              </a:rPr>
              <a:t> LEVEL B1 - II</a:t>
            </a:r>
            <a:endParaRPr lang="en-US" sz="4000" noProof="0" dirty="0">
              <a:solidFill>
                <a:srgbClr val="033645"/>
              </a:solidFill>
              <a:latin typeface="Graphik Bold" panose="020B0503030202060203" pitchFamily="34" charset="77"/>
              <a:cs typeface="Calibri" panose="020F0502020204030204" pitchFamily="34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48379F6-CC42-CF1A-9C5A-D2FC91AD7539}"/>
              </a:ext>
            </a:extLst>
          </p:cNvPr>
          <p:cNvSpPr/>
          <p:nvPr/>
        </p:nvSpPr>
        <p:spPr>
          <a:xfrm>
            <a:off x="2893495" y="-10570"/>
            <a:ext cx="783156" cy="5736140"/>
          </a:xfrm>
          <a:prstGeom prst="rect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7B31485-BEC7-6D50-C0B7-6E04996CBE7A}"/>
              </a:ext>
            </a:extLst>
          </p:cNvPr>
          <p:cNvSpPr/>
          <p:nvPr/>
        </p:nvSpPr>
        <p:spPr>
          <a:xfrm>
            <a:off x="3676651" y="10570"/>
            <a:ext cx="2121231" cy="5715000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BA639A89-5956-DE08-5F85-786AFD88E1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109" r="20674" b="1313"/>
          <a:stretch/>
        </p:blipFill>
        <p:spPr>
          <a:xfrm>
            <a:off x="5797882" y="0"/>
            <a:ext cx="3411901" cy="5725570"/>
          </a:xfrm>
          <a:prstGeom prst="rect">
            <a:avLst/>
          </a:prstGeom>
        </p:spPr>
      </p:pic>
      <p:sp>
        <p:nvSpPr>
          <p:cNvPr id="8" name="Google Shape;48;p1">
            <a:extLst>
              <a:ext uri="{FF2B5EF4-FFF2-40B4-BE49-F238E27FC236}">
                <a16:creationId xmlns:a16="http://schemas.microsoft.com/office/drawing/2014/main" id="{77DF7650-58BA-25F7-D684-E12DF13FB872}"/>
              </a:ext>
            </a:extLst>
          </p:cNvPr>
          <p:cNvSpPr/>
          <p:nvPr/>
        </p:nvSpPr>
        <p:spPr>
          <a:xfrm>
            <a:off x="3747059" y="2947318"/>
            <a:ext cx="17414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175">
              <a:buSzPts val="2000"/>
            </a:pPr>
            <a:r>
              <a:rPr lang="es-419" sz="1200" dirty="0">
                <a:solidFill>
                  <a:schemeClr val="bg1"/>
                </a:solidFill>
                <a:latin typeface="Graphik Regular" panose="020B0503030202060203" pitchFamily="34" charset="77"/>
                <a:cs typeface="Calibri" panose="020F0502020204030204" pitchFamily="34" charset="0"/>
                <a:sym typeface="Play"/>
              </a:rPr>
              <a:t>Talking </a:t>
            </a:r>
            <a:br>
              <a:rPr lang="es-419" sz="1200" dirty="0">
                <a:solidFill>
                  <a:schemeClr val="bg1"/>
                </a:solidFill>
                <a:latin typeface="Graphik Regular" panose="020B0503030202060203" pitchFamily="34" charset="77"/>
                <a:cs typeface="Calibri" panose="020F0502020204030204" pitchFamily="34" charset="0"/>
                <a:sym typeface="Play"/>
              </a:rPr>
            </a:br>
            <a:r>
              <a:rPr lang="es-419" sz="120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  <a:sym typeface="Play"/>
              </a:rPr>
              <a:t>in a restaurant</a:t>
            </a: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7BBA326D-9E9C-E167-83E4-6D2D8B12B928}"/>
              </a:ext>
            </a:extLst>
          </p:cNvPr>
          <p:cNvGrpSpPr/>
          <p:nvPr/>
        </p:nvGrpSpPr>
        <p:grpSpPr>
          <a:xfrm>
            <a:off x="3063720" y="2947318"/>
            <a:ext cx="489729" cy="316419"/>
            <a:chOff x="3063720" y="2947318"/>
            <a:chExt cx="489729" cy="316419"/>
          </a:xfrm>
        </p:grpSpPr>
        <p:sp>
          <p:nvSpPr>
            <p:cNvPr id="22" name="Google Shape;36;p1">
              <a:extLst>
                <a:ext uri="{FF2B5EF4-FFF2-40B4-BE49-F238E27FC236}">
                  <a16:creationId xmlns:a16="http://schemas.microsoft.com/office/drawing/2014/main" id="{7A461B8E-10B0-C1B1-917A-9B1F5C5CEE57}"/>
                </a:ext>
              </a:extLst>
            </p:cNvPr>
            <p:cNvSpPr txBox="1"/>
            <p:nvPr/>
          </p:nvSpPr>
          <p:spPr>
            <a:xfrm>
              <a:off x="3063720" y="2947318"/>
              <a:ext cx="489729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noProof="0" dirty="0">
                  <a:solidFill>
                    <a:schemeClr val="bg1"/>
                  </a:solidFill>
                  <a:latin typeface="Graphik Bold" panose="020B0503030202060203" pitchFamily="34" charset="77"/>
                  <a:ea typeface="Calibri"/>
                  <a:cs typeface="Calibri"/>
                  <a:sym typeface="Calibri"/>
                </a:rPr>
                <a:t>01</a:t>
              </a:r>
              <a:endParaRPr lang="en-US" sz="2000" noProof="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</a:endParaRPr>
            </a:p>
          </p:txBody>
        </p: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56AA54F1-14B3-054B-E48F-69609846241A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66" y="3263737"/>
              <a:ext cx="3067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2298E5D9-8E41-244E-5978-B2490D09F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70184"/>
            <a:ext cx="484295" cy="65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293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7;p11">
            <a:extLst>
              <a:ext uri="{FF2B5EF4-FFF2-40B4-BE49-F238E27FC236}">
                <a16:creationId xmlns:a16="http://schemas.microsoft.com/office/drawing/2014/main" id="{CCBA0902-7A11-13AF-F920-1C160EA12FE9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s-419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GOING TO THE RESTAURANT</a:t>
            </a:r>
          </a:p>
        </p:txBody>
      </p:sp>
      <p:sp>
        <p:nvSpPr>
          <p:cNvPr id="5" name="Google Shape;181;p11">
            <a:extLst>
              <a:ext uri="{FF2B5EF4-FFF2-40B4-BE49-F238E27FC236}">
                <a16:creationId xmlns:a16="http://schemas.microsoft.com/office/drawing/2014/main" id="{75B6BAD0-338B-F29B-392C-9D298DFA9D49}"/>
              </a:ext>
            </a:extLst>
          </p:cNvPr>
          <p:cNvSpPr txBox="1"/>
          <p:nvPr/>
        </p:nvSpPr>
        <p:spPr>
          <a:xfrm>
            <a:off x="506795" y="849124"/>
            <a:ext cx="3885817" cy="605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s-419" sz="1600" b="1" dirty="0">
                <a:latin typeface="Calibri" panose="020F0502020204030204" pitchFamily="34" charset="0"/>
                <a:cs typeface="Calibri" panose="020F0502020204030204" pitchFamily="34" charset="0"/>
              </a:rPr>
              <a:t>RESTAURANT CONTEXT</a:t>
            </a:r>
            <a:br>
              <a:rPr lang="es-419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419" sz="1500" b="1" kern="10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Look at the situations and answer the questions:</a:t>
            </a:r>
            <a:endParaRPr lang="en-US" sz="1500" b="1" kern="100" noProof="0" dirty="0">
              <a:solidFill>
                <a:srgbClr val="01ADE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8036013A-808D-4D94-8978-7D19BEFBDF83}"/>
              </a:ext>
            </a:extLst>
          </p:cNvPr>
          <p:cNvGrpSpPr/>
          <p:nvPr/>
        </p:nvGrpSpPr>
        <p:grpSpPr>
          <a:xfrm>
            <a:off x="523310" y="1632779"/>
            <a:ext cx="3869303" cy="754845"/>
            <a:chOff x="523310" y="1632779"/>
            <a:chExt cx="3869303" cy="754845"/>
          </a:xfrm>
        </p:grpSpPr>
        <p:sp>
          <p:nvSpPr>
            <p:cNvPr id="7" name="Triángulo rectángulo 6">
              <a:extLst>
                <a:ext uri="{FF2B5EF4-FFF2-40B4-BE49-F238E27FC236}">
                  <a16:creationId xmlns:a16="http://schemas.microsoft.com/office/drawing/2014/main" id="{A22799A3-ED65-E0CB-4524-AD5F00170477}"/>
                </a:ext>
              </a:extLst>
            </p:cNvPr>
            <p:cNvSpPr/>
            <p:nvPr/>
          </p:nvSpPr>
          <p:spPr>
            <a:xfrm rot="5400000">
              <a:off x="4102947" y="1866100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ángulo redondeado 7">
              <a:extLst>
                <a:ext uri="{FF2B5EF4-FFF2-40B4-BE49-F238E27FC236}">
                  <a16:creationId xmlns:a16="http://schemas.microsoft.com/office/drawing/2014/main" id="{514E09DF-4039-4083-D1C5-77990FBCB48B}"/>
                </a:ext>
              </a:extLst>
            </p:cNvPr>
            <p:cNvSpPr/>
            <p:nvPr/>
          </p:nvSpPr>
          <p:spPr>
            <a:xfrm>
              <a:off x="1026055" y="1632779"/>
              <a:ext cx="3088745" cy="75484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lnSpc>
                  <a:spcPct val="90000"/>
                </a:lnSpc>
                <a:buSzPct val="100000"/>
              </a:pPr>
              <a:r>
                <a:rPr lang="es-419" sz="1400" dirty="0">
                  <a:solidFill>
                    <a:schemeClr val="dk1"/>
                  </a:solidFill>
                  <a:latin typeface="Calibri" panose="020F0502020204030204" pitchFamily="34" charset="0"/>
                  <a:ea typeface="Play"/>
                  <a:cs typeface="Calibri" panose="020F0502020204030204" pitchFamily="34" charset="0"/>
                  <a:sym typeface="Play"/>
                </a:rPr>
                <a:t>You are in a fancy restaurant but the menu is in a language you don’t understand. What do you do?</a:t>
              </a:r>
              <a:endParaRPr lang="en-US" sz="1400" i="1" kern="100" noProof="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78673FF9-2E0A-9A5A-BC45-817C3FE340F3}"/>
                </a:ext>
              </a:extLst>
            </p:cNvPr>
            <p:cNvSpPr/>
            <p:nvPr/>
          </p:nvSpPr>
          <p:spPr>
            <a:xfrm>
              <a:off x="523310" y="1803676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0A5DCFF1-84AE-107E-0128-6CC3F709FA57}"/>
              </a:ext>
            </a:extLst>
          </p:cNvPr>
          <p:cNvGrpSpPr/>
          <p:nvPr/>
        </p:nvGrpSpPr>
        <p:grpSpPr>
          <a:xfrm>
            <a:off x="523310" y="2629926"/>
            <a:ext cx="3869302" cy="754845"/>
            <a:chOff x="523310" y="2665723"/>
            <a:chExt cx="3869302" cy="754845"/>
          </a:xfrm>
        </p:grpSpPr>
        <p:sp>
          <p:nvSpPr>
            <p:cNvPr id="10" name="Triángulo rectángulo 9">
              <a:extLst>
                <a:ext uri="{FF2B5EF4-FFF2-40B4-BE49-F238E27FC236}">
                  <a16:creationId xmlns:a16="http://schemas.microsoft.com/office/drawing/2014/main" id="{3B5DEA46-F05B-AC43-8707-14D1A7975FC4}"/>
                </a:ext>
              </a:extLst>
            </p:cNvPr>
            <p:cNvSpPr/>
            <p:nvPr/>
          </p:nvSpPr>
          <p:spPr>
            <a:xfrm rot="5400000">
              <a:off x="4102946" y="2899044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ángulo redondeado 10">
              <a:extLst>
                <a:ext uri="{FF2B5EF4-FFF2-40B4-BE49-F238E27FC236}">
                  <a16:creationId xmlns:a16="http://schemas.microsoft.com/office/drawing/2014/main" id="{E0C0736B-7C0E-77A8-E748-8A316FC81425}"/>
                </a:ext>
              </a:extLst>
            </p:cNvPr>
            <p:cNvSpPr/>
            <p:nvPr/>
          </p:nvSpPr>
          <p:spPr>
            <a:xfrm>
              <a:off x="1026055" y="2665723"/>
              <a:ext cx="3088745" cy="75484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lnSpc>
                  <a:spcPct val="90000"/>
                </a:lnSpc>
                <a:buSzPct val="100000"/>
              </a:pPr>
              <a:r>
                <a:rPr lang="es-419" sz="1400" dirty="0">
                  <a:solidFill>
                    <a:schemeClr val="dk1"/>
                  </a:solidFill>
                  <a:latin typeface="Calibri" panose="020F0502020204030204" pitchFamily="34" charset="0"/>
                  <a:ea typeface="Play"/>
                  <a:cs typeface="Calibri" panose="020F0502020204030204" pitchFamily="34" charset="0"/>
                  <a:sym typeface="Play"/>
                </a:rPr>
                <a:t>You are in a fast-food restaurant and they get your order wrong. What would you do?</a:t>
              </a:r>
              <a:endParaRPr lang="en-US" sz="1400" i="1" kern="100" noProof="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4901F148-D2EB-D2F4-DF0C-07F755801C0B}"/>
                </a:ext>
              </a:extLst>
            </p:cNvPr>
            <p:cNvSpPr/>
            <p:nvPr/>
          </p:nvSpPr>
          <p:spPr>
            <a:xfrm>
              <a:off x="523310" y="2836620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4" name="Grupo 23">
            <a:extLst>
              <a:ext uri="{FF2B5EF4-FFF2-40B4-BE49-F238E27FC236}">
                <a16:creationId xmlns:a16="http://schemas.microsoft.com/office/drawing/2014/main" id="{DDDB2C79-DB70-633C-926A-5C215437E21A}"/>
              </a:ext>
            </a:extLst>
          </p:cNvPr>
          <p:cNvGrpSpPr/>
          <p:nvPr/>
        </p:nvGrpSpPr>
        <p:grpSpPr>
          <a:xfrm>
            <a:off x="523310" y="3627073"/>
            <a:ext cx="3879693" cy="754845"/>
            <a:chOff x="523310" y="3627073"/>
            <a:chExt cx="3879693" cy="754845"/>
          </a:xfrm>
        </p:grpSpPr>
        <p:sp>
          <p:nvSpPr>
            <p:cNvPr id="13" name="Triángulo rectángulo 12">
              <a:extLst>
                <a:ext uri="{FF2B5EF4-FFF2-40B4-BE49-F238E27FC236}">
                  <a16:creationId xmlns:a16="http://schemas.microsoft.com/office/drawing/2014/main" id="{30E2425C-7F7F-3A59-5B95-1980F668F2FD}"/>
                </a:ext>
              </a:extLst>
            </p:cNvPr>
            <p:cNvSpPr/>
            <p:nvPr/>
          </p:nvSpPr>
          <p:spPr>
            <a:xfrm rot="5400000">
              <a:off x="4113337" y="3860394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Rectángulo redondeado 13">
              <a:extLst>
                <a:ext uri="{FF2B5EF4-FFF2-40B4-BE49-F238E27FC236}">
                  <a16:creationId xmlns:a16="http://schemas.microsoft.com/office/drawing/2014/main" id="{D30FB5D2-82CE-FD68-4AD8-93FCFC8B4DEE}"/>
                </a:ext>
              </a:extLst>
            </p:cNvPr>
            <p:cNvSpPr/>
            <p:nvPr/>
          </p:nvSpPr>
          <p:spPr>
            <a:xfrm>
              <a:off x="1026055" y="3627073"/>
              <a:ext cx="3088745" cy="75484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lnSpc>
                  <a:spcPct val="90000"/>
                </a:lnSpc>
                <a:buSzPct val="100000"/>
              </a:pPr>
              <a:r>
                <a:rPr lang="es-419" sz="1400" dirty="0">
                  <a:solidFill>
                    <a:schemeClr val="dk1"/>
                  </a:solidFill>
                  <a:latin typeface="Calibri" panose="020F0502020204030204" pitchFamily="34" charset="0"/>
                  <a:ea typeface="Play"/>
                  <a:cs typeface="Calibri" panose="020F0502020204030204" pitchFamily="34" charset="0"/>
                  <a:sym typeface="Play"/>
                </a:rPr>
                <a:t>You are with a friend at a café, and you don’t know what to order. How do you ask for recommendations?</a:t>
              </a:r>
              <a:endParaRPr lang="en-US" sz="1400" i="1" kern="100" noProof="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860D2544-6F62-CC2D-ED2F-E4DE4C1C9E33}"/>
                </a:ext>
              </a:extLst>
            </p:cNvPr>
            <p:cNvSpPr/>
            <p:nvPr/>
          </p:nvSpPr>
          <p:spPr>
            <a:xfrm>
              <a:off x="523310" y="3797970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26" name="Imagen 25">
            <a:extLst>
              <a:ext uri="{FF2B5EF4-FFF2-40B4-BE49-F238E27FC236}">
                <a16:creationId xmlns:a16="http://schemas.microsoft.com/office/drawing/2014/main" id="{F3A9B38E-81E8-CCE2-8280-E8CDBB20AB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30751" y="849123"/>
            <a:ext cx="3944938" cy="43848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3" descr="Un grupo de personas sentadas alrededor de una mesa de restaurante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0751" y="841375"/>
            <a:ext cx="4413250" cy="439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2FAD5881-71E1-8E92-1608-514A13B6DFB4}"/>
              </a:ext>
            </a:extLst>
          </p:cNvPr>
          <p:cNvSpPr txBox="1"/>
          <p:nvPr/>
        </p:nvSpPr>
        <p:spPr>
          <a:xfrm>
            <a:off x="503238" y="845949"/>
            <a:ext cx="3889375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937" lvl="1">
              <a:buSzPct val="100000"/>
            </a:pPr>
            <a:r>
              <a:rPr lang="es-419" sz="1600" b="1" kern="100" dirty="0">
                <a:solidFill>
                  <a:srgbClr val="EF453B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Look at the picture </a:t>
            </a:r>
            <a:r>
              <a:rPr lang="es-419" sz="1600" b="1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of a restaurant scene and answer the questions.</a:t>
            </a:r>
            <a:endParaRPr lang="es-419" sz="1600" b="1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dk1"/>
              </a:buClr>
              <a:buSzPts val="1800"/>
            </a:pPr>
            <a:endParaRPr lang="es-419" sz="1600" dirty="0"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  <a:p>
            <a:pPr marL="182563" indent="-182563">
              <a:spcAft>
                <a:spcPts val="6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s-419" sz="160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What do you see in the picture?</a:t>
            </a:r>
            <a:endParaRPr lang="es-419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indent="-182563">
              <a:spcAft>
                <a:spcPts val="6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s-419" sz="160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What do you think the people in the picture are talking about?</a:t>
            </a:r>
            <a:endParaRPr lang="es-419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indent="-182563">
              <a:spcAft>
                <a:spcPts val="6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s-419" sz="160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What type of restaurant do you think this is and what would you order?</a:t>
            </a:r>
            <a:endParaRPr lang="es-419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indent="-182563">
              <a:spcAft>
                <a:spcPts val="6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s-419" sz="160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Have you ever been to a place like this? How was your experience?</a:t>
            </a:r>
            <a:endParaRPr lang="es-419" sz="1600" dirty="0"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</p:txBody>
      </p:sp>
      <p:sp>
        <p:nvSpPr>
          <p:cNvPr id="3" name="Google Shape;187;p11">
            <a:extLst>
              <a:ext uri="{FF2B5EF4-FFF2-40B4-BE49-F238E27FC236}">
                <a16:creationId xmlns:a16="http://schemas.microsoft.com/office/drawing/2014/main" id="{2C61C420-CDE4-F511-CE3B-87E8BDA3035E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s-419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GOING TO THE RESTAURANT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D7E7E0CF-41C6-5792-500B-7D58BA550647}"/>
              </a:ext>
            </a:extLst>
          </p:cNvPr>
          <p:cNvGrpSpPr/>
          <p:nvPr/>
        </p:nvGrpSpPr>
        <p:grpSpPr>
          <a:xfrm>
            <a:off x="506796" y="841375"/>
            <a:ext cx="367848" cy="367848"/>
            <a:chOff x="586795" y="1338909"/>
            <a:chExt cx="429371" cy="429371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16342821-1042-D058-9F83-756171C60791}"/>
                </a:ext>
              </a:extLst>
            </p:cNvPr>
            <p:cNvSpPr/>
            <p:nvPr/>
          </p:nvSpPr>
          <p:spPr>
            <a:xfrm>
              <a:off x="586795" y="1338909"/>
              <a:ext cx="429371" cy="429371"/>
            </a:xfrm>
            <a:prstGeom prst="ellipse">
              <a:avLst/>
            </a:prstGeom>
            <a:solidFill>
              <a:srgbClr val="EF463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74EC755F-519A-9433-03A7-583BC6C32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70228" y="1422342"/>
              <a:ext cx="262505" cy="262505"/>
            </a:xfrm>
            <a:prstGeom prst="rect">
              <a:avLst/>
            </a:prstGeom>
          </p:spPr>
        </p:pic>
      </p:grp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C9D50714-D803-46FA-47CB-203A7B58D652}"/>
              </a:ext>
            </a:extLst>
          </p:cNvPr>
          <p:cNvSpPr txBox="1">
            <a:spLocks/>
          </p:cNvSpPr>
          <p:nvPr/>
        </p:nvSpPr>
        <p:spPr>
          <a:xfrm>
            <a:off x="1025718" y="841375"/>
            <a:ext cx="3366895" cy="37035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800"/>
            </a:pPr>
            <a:r>
              <a:rPr lang="es-419" sz="1600" b="1" kern="100" dirty="0">
                <a:solidFill>
                  <a:srgbClr val="F04638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Listen to the conversation </a:t>
            </a:r>
            <a:r>
              <a:rPr lang="es-419" sz="1600" b="1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about going to the restaurant and answer the questions below:</a:t>
            </a:r>
            <a:endParaRPr lang="es-419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rgbClr val="F04638"/>
              </a:buClr>
              <a:buSzPct val="100000"/>
            </a:pPr>
            <a:endParaRPr lang="es-419" sz="1600" dirty="0">
              <a:solidFill>
                <a:schemeClr val="dk1"/>
              </a:solidFill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  <a:p>
            <a:pPr marL="180975" indent="-180975">
              <a:spcAft>
                <a:spcPts val="8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What drinks did the customers order?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indent="-180975">
              <a:spcAft>
                <a:spcPts val="8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What meal did the waiter recommend for the children?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indent="-180975">
              <a:spcAft>
                <a:spcPts val="8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What issue did the customers have with their order?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indent="-180975">
              <a:spcAft>
                <a:spcPts val="800"/>
              </a:spcAft>
              <a:buClr>
                <a:srgbClr val="F04638"/>
              </a:buClr>
              <a:buSzPct val="100000"/>
              <a:buFont typeface="Arial"/>
              <a:buChar char="•"/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How did the customers ask for the bill, and how did they choose to pay?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C3CC142-05DF-87FB-76CC-B0D57FF7E3EC}"/>
              </a:ext>
            </a:extLst>
          </p:cNvPr>
          <p:cNvSpPr txBox="1"/>
          <p:nvPr/>
        </p:nvSpPr>
        <p:spPr>
          <a:xfrm>
            <a:off x="468312" y="4727787"/>
            <a:ext cx="1842171" cy="4296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noProof="0" dirty="0">
                <a:highlight>
                  <a:srgbClr val="FFFF00"/>
                </a:highlight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INSERTAR DIÁLOGO ALTISSIA</a:t>
            </a:r>
            <a:endParaRPr lang="en-US" sz="11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noProof="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930F987-10CE-91DF-37F1-9B9CC04F76F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30750" y="841375"/>
            <a:ext cx="4431046" cy="4392613"/>
          </a:xfrm>
          <a:prstGeom prst="rect">
            <a:avLst/>
          </a:prstGeom>
        </p:spPr>
      </p:pic>
      <p:sp>
        <p:nvSpPr>
          <p:cNvPr id="10" name="Google Shape;187;p11">
            <a:extLst>
              <a:ext uri="{FF2B5EF4-FFF2-40B4-BE49-F238E27FC236}">
                <a16:creationId xmlns:a16="http://schemas.microsoft.com/office/drawing/2014/main" id="{D0077B8D-1A1A-EB39-2EAF-EBA29F773F6D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s-419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GOING TO THE RESTAURANT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8" name="Google Shape;118;p5"/>
          <p:cNvGraphicFramePr/>
          <p:nvPr>
            <p:extLst>
              <p:ext uri="{D42A27DB-BD31-4B8C-83A1-F6EECF244321}">
                <p14:modId xmlns:p14="http://schemas.microsoft.com/office/powerpoint/2010/main" val="4100656540"/>
              </p:ext>
            </p:extLst>
          </p:nvPr>
        </p:nvGraphicFramePr>
        <p:xfrm>
          <a:off x="503239" y="1508097"/>
          <a:ext cx="3895176" cy="3093760"/>
        </p:xfrm>
        <a:graphic>
          <a:graphicData uri="http://schemas.openxmlformats.org/drawingml/2006/table">
            <a:tbl>
              <a:tblPr>
                <a:noFill/>
                <a:tableStyleId>{EFC1A155-F656-4A4B-86A2-00D203419F6F}</a:tableStyleId>
              </a:tblPr>
              <a:tblGrid>
                <a:gridCol w="1112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69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58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661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 b="1" i="0" u="none" strike="noStrike" cap="none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English Word/</a:t>
                      </a:r>
                      <a:r>
                        <a:rPr lang="es-419" sz="1200" b="1" u="none" strike="noStrike" cap="none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Phrase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419" sz="12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938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s-419" sz="12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Meaning</a:t>
                      </a:r>
                      <a:endParaRPr lang="es-419" sz="12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Example Sentence</a:t>
                      </a:r>
                      <a:endParaRPr lang="es-419" sz="12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823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Menu</a:t>
                      </a:r>
                      <a:endParaRPr lang="es-419" sz="13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 list of food items in a restaurant</a:t>
                      </a:r>
                      <a:endParaRPr lang="es-419" sz="13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"Can I see the menu, please?"</a:t>
                      </a:r>
                      <a:endParaRPr lang="es-419" sz="13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61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1" i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Order</a:t>
                      </a:r>
                      <a:endParaRPr lang="es-419" sz="13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 request food at a restaurant</a:t>
                      </a:r>
                      <a:endParaRPr lang="es-419" sz="13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"I'd like to order a burger."</a:t>
                      </a:r>
                      <a:endParaRPr lang="es-419" sz="13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823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1" i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Bill/Check</a:t>
                      </a:r>
                      <a:endParaRPr lang="es-419" sz="13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The receipt you pay at a restaurant</a:t>
                      </a:r>
                      <a:endParaRPr lang="es-419" sz="13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"Could we get the bill, please?"</a:t>
                      </a:r>
                      <a:endParaRPr lang="es-419" sz="13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823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Tip</a:t>
                      </a:r>
                      <a:endParaRPr lang="es-419" sz="13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Extra money given to the waiter for service</a:t>
                      </a:r>
                      <a:endParaRPr lang="es-419" sz="13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3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"Do </a:t>
                      </a:r>
                      <a:r>
                        <a:rPr lang="es-419" sz="13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we need to leave a tip?"</a:t>
                      </a:r>
                    </a:p>
                  </a:txBody>
                  <a:tcPr marL="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D14C073E-BD7F-0D83-19D5-2466A2F4E674}"/>
              </a:ext>
            </a:extLst>
          </p:cNvPr>
          <p:cNvSpPr txBox="1"/>
          <p:nvPr/>
        </p:nvSpPr>
        <p:spPr>
          <a:xfrm>
            <a:off x="506796" y="849124"/>
            <a:ext cx="3885817" cy="374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US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DAYS OF THE WEEK</a:t>
            </a:r>
            <a:endParaRPr lang="es-PE" sz="1600" b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dondear rectángulo de esquina del mismo lado 2">
            <a:extLst>
              <a:ext uri="{FF2B5EF4-FFF2-40B4-BE49-F238E27FC236}">
                <a16:creationId xmlns:a16="http://schemas.microsoft.com/office/drawing/2014/main" id="{1B1DF4E7-03FA-2DC0-50A8-217D5E329829}"/>
              </a:ext>
            </a:extLst>
          </p:cNvPr>
          <p:cNvSpPr/>
          <p:nvPr/>
        </p:nvSpPr>
        <p:spPr>
          <a:xfrm rot="16200000">
            <a:off x="2214647" y="-866473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Redondear rectángulo de esquina del mismo lado 3">
            <a:extLst>
              <a:ext uri="{FF2B5EF4-FFF2-40B4-BE49-F238E27FC236}">
                <a16:creationId xmlns:a16="http://schemas.microsoft.com/office/drawing/2014/main" id="{FFA86F23-C345-6C92-AE18-24B8A19849EB}"/>
              </a:ext>
            </a:extLst>
          </p:cNvPr>
          <p:cNvSpPr/>
          <p:nvPr/>
        </p:nvSpPr>
        <p:spPr>
          <a:xfrm rot="5400000">
            <a:off x="6459936" y="-866473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EF45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5" name="Google Shape;181;p11">
            <a:extLst>
              <a:ext uri="{FF2B5EF4-FFF2-40B4-BE49-F238E27FC236}">
                <a16:creationId xmlns:a16="http://schemas.microsoft.com/office/drawing/2014/main" id="{EF8B567D-D291-5FC2-2F1D-8B00299E029D}"/>
              </a:ext>
            </a:extLst>
          </p:cNvPr>
          <p:cNvSpPr txBox="1"/>
          <p:nvPr/>
        </p:nvSpPr>
        <p:spPr>
          <a:xfrm>
            <a:off x="4730752" y="1508097"/>
            <a:ext cx="3944936" cy="315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Complete the text with the correct word: waiter, menu, bill, tip. </a:t>
            </a:r>
            <a:endParaRPr lang="es-419" sz="16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3050" indent="-266700"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s-419" sz="1600" b="1" kern="1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A: </a:t>
            </a: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Excuse me, can I have the ____?</a:t>
            </a:r>
          </a:p>
          <a:p>
            <a:pPr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s-419" sz="1600" b="1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B: </a:t>
            </a: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Sure! Here it is.</a:t>
            </a:r>
          </a:p>
          <a:p>
            <a:pPr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s-419" sz="1600" b="1" kern="1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A: </a:t>
            </a: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I'd like to order a pasta.</a:t>
            </a:r>
          </a:p>
          <a:p>
            <a:pPr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s-419" sz="1600" b="1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B: </a:t>
            </a: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Great choice! I'll tell the ____.</a:t>
            </a:r>
          </a:p>
          <a:p>
            <a:pPr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s-419" sz="1600" b="1" kern="1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A: </a:t>
            </a: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Thank you. (After eating)</a:t>
            </a:r>
          </a:p>
          <a:p>
            <a:pPr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s-419" sz="1600" b="1" kern="1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A: </a:t>
            </a: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Can I have the ____ now?</a:t>
            </a:r>
          </a:p>
          <a:p>
            <a:pPr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s-419" sz="1600" b="1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B: </a:t>
            </a: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Yes, here you go.</a:t>
            </a:r>
          </a:p>
          <a:p>
            <a:pPr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s-419" sz="1600" b="1" kern="1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A: </a:t>
            </a:r>
            <a:r>
              <a:rPr lang="es-419" sz="1600" kern="100" dirty="0"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Should we leave a ____?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98C8E8-19A8-0E25-A7D5-30BA769E884F}"/>
              </a:ext>
            </a:extLst>
          </p:cNvPr>
          <p:cNvSpPr txBox="1"/>
          <p:nvPr/>
        </p:nvSpPr>
        <p:spPr>
          <a:xfrm>
            <a:off x="5368739" y="926566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PE" sz="16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Activity:</a:t>
            </a:r>
            <a:endParaRPr lang="es-PE" sz="16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951B5B8-3EDD-1C67-AAA0-E6BF43436BC5}"/>
              </a:ext>
            </a:extLst>
          </p:cNvPr>
          <p:cNvSpPr txBox="1"/>
          <p:nvPr/>
        </p:nvSpPr>
        <p:spPr>
          <a:xfrm>
            <a:off x="1129248" y="926566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PE" sz="16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Vocabulary:</a:t>
            </a:r>
            <a:endParaRPr lang="es-PE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F3348E49-124D-A96B-BCFA-9A5E4BB3C384}"/>
              </a:ext>
            </a:extLst>
          </p:cNvPr>
          <p:cNvCxnSpPr>
            <a:cxnSpLocks/>
          </p:cNvCxnSpPr>
          <p:nvPr/>
        </p:nvCxnSpPr>
        <p:spPr>
          <a:xfrm>
            <a:off x="4572001" y="1324883"/>
            <a:ext cx="0" cy="3790129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>
            <a:extLst>
              <a:ext uri="{FF2B5EF4-FFF2-40B4-BE49-F238E27FC236}">
                <a16:creationId xmlns:a16="http://schemas.microsoft.com/office/drawing/2014/main" id="{4F124AC0-F2ED-1F36-4172-383144F902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38053" y="1133636"/>
            <a:ext cx="360362" cy="17986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8627525-87D5-8EA1-819B-971DA64955B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755603" y="1133636"/>
            <a:ext cx="360362" cy="179860"/>
          </a:xfrm>
          <a:prstGeom prst="rect">
            <a:avLst/>
          </a:prstGeom>
        </p:spPr>
      </p:pic>
      <p:sp>
        <p:nvSpPr>
          <p:cNvPr id="12" name="Google Shape;187;p11">
            <a:extLst>
              <a:ext uri="{FF2B5EF4-FFF2-40B4-BE49-F238E27FC236}">
                <a16:creationId xmlns:a16="http://schemas.microsoft.com/office/drawing/2014/main" id="{3C8A5450-3C47-60DF-BCA3-17354C003B3A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s-419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GOING TO THE RESTAURANT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81;p11">
            <a:extLst>
              <a:ext uri="{FF2B5EF4-FFF2-40B4-BE49-F238E27FC236}">
                <a16:creationId xmlns:a16="http://schemas.microsoft.com/office/drawing/2014/main" id="{6864890C-D85A-6D0B-9ECC-1B3910785C1C}"/>
              </a:ext>
            </a:extLst>
          </p:cNvPr>
          <p:cNvSpPr txBox="1"/>
          <p:nvPr/>
        </p:nvSpPr>
        <p:spPr>
          <a:xfrm>
            <a:off x="506796" y="841375"/>
            <a:ext cx="4223954" cy="2287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938">
              <a:spcAft>
                <a:spcPts val="1000"/>
              </a:spcAft>
              <a:buSzPts val="1000"/>
              <a:tabLst>
                <a:tab pos="457200" algn="l"/>
              </a:tabLst>
            </a:pPr>
            <a:r>
              <a:rPr lang="es-419" sz="1600" b="1" dirty="0">
                <a:latin typeface="Calibri" panose="020F0502020204030204" pitchFamily="34" charset="0"/>
                <a:cs typeface="Calibri" panose="020F0502020204030204" pitchFamily="34" charset="0"/>
              </a:rPr>
              <a:t>SENTENCE ORDERING</a:t>
            </a:r>
          </a:p>
          <a:p>
            <a:pPr marL="7938">
              <a:spcAft>
                <a:spcPts val="1000"/>
              </a:spcAft>
              <a:buSzPts val="1000"/>
              <a:tabLst>
                <a:tab pos="457200" algn="l"/>
              </a:tabLst>
            </a:pPr>
            <a:r>
              <a:rPr lang="es-419" sz="1600" b="1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Put the words in the correct order to form questions:</a:t>
            </a:r>
          </a:p>
          <a:p>
            <a:pPr marL="182563" indent="-173038">
              <a:spcAft>
                <a:spcPts val="600"/>
              </a:spcAft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see / the / menu / Can / I / ?</a:t>
            </a:r>
            <a:endParaRPr lang="es-419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indent="-173038">
              <a:spcAft>
                <a:spcPts val="600"/>
              </a:spcAft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order / like / to / I'd / a pizza / .</a:t>
            </a:r>
            <a:endParaRPr lang="es-419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indent="-173038">
              <a:spcAft>
                <a:spcPts val="600"/>
              </a:spcAft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get / check / the / Can / we / ?</a:t>
            </a:r>
            <a:endParaRPr lang="es-419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indent="-173038">
              <a:spcAft>
                <a:spcPts val="600"/>
              </a:spcAft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please / glass / of / water / Can / I / have / a / ? </a:t>
            </a:r>
            <a:endParaRPr lang="es-419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215F0FC-3841-58D1-46B8-D22C116C75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30750" y="841375"/>
            <a:ext cx="3944937" cy="4392613"/>
          </a:xfrm>
          <a:prstGeom prst="rect">
            <a:avLst/>
          </a:prstGeom>
        </p:spPr>
      </p:pic>
      <p:sp>
        <p:nvSpPr>
          <p:cNvPr id="6" name="Google Shape;187;p11">
            <a:extLst>
              <a:ext uri="{FF2B5EF4-FFF2-40B4-BE49-F238E27FC236}">
                <a16:creationId xmlns:a16="http://schemas.microsoft.com/office/drawing/2014/main" id="{9385D661-F4C1-6CD4-CCAC-406769532317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s-419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GOING TO THE RESTAURANT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dondear rectángulo de esquina del mismo lado 2">
            <a:extLst>
              <a:ext uri="{FF2B5EF4-FFF2-40B4-BE49-F238E27FC236}">
                <a16:creationId xmlns:a16="http://schemas.microsoft.com/office/drawing/2014/main" id="{C1FCB895-696A-70CC-C90B-6B24E6EEA614}"/>
              </a:ext>
            </a:extLst>
          </p:cNvPr>
          <p:cNvSpPr/>
          <p:nvPr/>
        </p:nvSpPr>
        <p:spPr>
          <a:xfrm rot="16200000">
            <a:off x="2214648" y="-864931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B3AD635-1530-FA95-B2A0-DD7515417A74}"/>
              </a:ext>
            </a:extLst>
          </p:cNvPr>
          <p:cNvSpPr txBox="1"/>
          <p:nvPr/>
        </p:nvSpPr>
        <p:spPr>
          <a:xfrm>
            <a:off x="1129249" y="928108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s-419" sz="1600" b="1" dirty="0">
                <a:latin typeface="Calibri" panose="020F0502020204030204" pitchFamily="34" charset="0"/>
                <a:cs typeface="Calibri" panose="020F0502020204030204" pitchFamily="34" charset="0"/>
              </a:rPr>
              <a:t>Role play activity</a:t>
            </a: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6920F68-E1B4-0A46-3CAB-92F1384401D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38054" y="1135178"/>
            <a:ext cx="360362" cy="179860"/>
          </a:xfrm>
          <a:prstGeom prst="rect">
            <a:avLst/>
          </a:prstGeom>
        </p:spPr>
      </p:pic>
      <p:sp>
        <p:nvSpPr>
          <p:cNvPr id="6" name="Google Shape;181;p11">
            <a:extLst>
              <a:ext uri="{FF2B5EF4-FFF2-40B4-BE49-F238E27FC236}">
                <a16:creationId xmlns:a16="http://schemas.microsoft.com/office/drawing/2014/main" id="{EFA5CF58-9766-F752-12EA-46880A556852}"/>
              </a:ext>
            </a:extLst>
          </p:cNvPr>
          <p:cNvSpPr txBox="1"/>
          <p:nvPr/>
        </p:nvSpPr>
        <p:spPr>
          <a:xfrm>
            <a:off x="509542" y="1605301"/>
            <a:ext cx="3883072" cy="3662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80975" lvl="3" indent="-180975"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s-419" sz="1300" kern="100" dirty="0">
                <a:latin typeface="Calibri" panose="020F0502020204030204" pitchFamily="34" charset="0"/>
                <a:cs typeface="Calibri" panose="020F0502020204030204" pitchFamily="34" charset="0"/>
              </a:rPr>
              <a:t>Work in pairs.</a:t>
            </a:r>
          </a:p>
          <a:p>
            <a:pPr marL="180975" lvl="3" indent="-180975"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s-419" sz="1300" kern="100" dirty="0">
                <a:latin typeface="Calibri" panose="020F0502020204030204" pitchFamily="34" charset="0"/>
                <a:cs typeface="Calibri" panose="020F0502020204030204" pitchFamily="34" charset="0"/>
              </a:rPr>
              <a:t>One student is a waiter/waitress, the other is the customer.</a:t>
            </a:r>
          </a:p>
          <a:p>
            <a:pPr marL="180975" lvl="3" indent="-180975"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s-419" sz="1300" kern="100" dirty="0">
                <a:latin typeface="Calibri" panose="020F0502020204030204" pitchFamily="34" charset="0"/>
                <a:cs typeface="Calibri" panose="020F0502020204030204" pitchFamily="34" charset="0"/>
              </a:rPr>
              <a:t>Create a dialogue in a restaurant using the vocabulary provided.</a:t>
            </a:r>
          </a:p>
          <a:p>
            <a:pPr marL="180975" lvl="3" indent="-180975"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s-419" sz="1300" kern="100" dirty="0">
                <a:latin typeface="Calibri" panose="020F0502020204030204" pitchFamily="34" charset="0"/>
                <a:cs typeface="Calibri" panose="020F0502020204030204" pitchFamily="34" charset="0"/>
              </a:rPr>
              <a:t>Switch roles after each round. </a:t>
            </a:r>
          </a:p>
          <a:p>
            <a:pPr marL="180975" lvl="3" indent="-180975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endParaRPr lang="es-419" sz="1300" kern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975" lvl="3" indent="-180975">
              <a:spcAft>
                <a:spcPts val="400"/>
              </a:spcAft>
              <a:buClr>
                <a:srgbClr val="FDC212"/>
              </a:buClr>
              <a:buSzPct val="100000"/>
              <a:tabLst>
                <a:tab pos="1828800" algn="l"/>
              </a:tabLst>
            </a:pPr>
            <a:r>
              <a:rPr lang="es-419" sz="1300" b="1" kern="100" dirty="0">
                <a:latin typeface="Calibri" panose="020F0502020204030204" pitchFamily="34" charset="0"/>
                <a:cs typeface="Calibri" panose="020F0502020204030204" pitchFamily="34" charset="0"/>
              </a:rPr>
              <a:t>Example:</a:t>
            </a:r>
          </a:p>
          <a:p>
            <a:pPr marL="180975" lvl="3" indent="-180975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s-419" sz="1300" b="1" kern="100" dirty="0">
                <a:latin typeface="Calibri" panose="020F0502020204030204" pitchFamily="34" charset="0"/>
                <a:cs typeface="Calibri" panose="020F0502020204030204" pitchFamily="34" charset="0"/>
              </a:rPr>
              <a:t>Waiter: </a:t>
            </a:r>
            <a:r>
              <a:rPr lang="es-419" sz="1300" kern="100" dirty="0">
                <a:latin typeface="Calibri" panose="020F0502020204030204" pitchFamily="34" charset="0"/>
                <a:cs typeface="Calibri" panose="020F0502020204030204" pitchFamily="34" charset="0"/>
              </a:rPr>
              <a:t>Good evening! Welcome to the Restaurant. Would you like to see the menu?</a:t>
            </a:r>
          </a:p>
          <a:p>
            <a:pPr marL="180975" lvl="3" indent="-180975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s-419" sz="1300" b="1" kern="1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Customer: </a:t>
            </a:r>
            <a:r>
              <a:rPr lang="es-419" sz="1300" kern="100" dirty="0">
                <a:latin typeface="Calibri" panose="020F0502020204030204" pitchFamily="34" charset="0"/>
                <a:cs typeface="Calibri" panose="020F0502020204030204" pitchFamily="34" charset="0"/>
              </a:rPr>
              <a:t>Yes, please.</a:t>
            </a:r>
          </a:p>
          <a:p>
            <a:pPr marL="180975" lvl="3" indent="-180975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s-419" sz="1300" b="1" kern="100" dirty="0">
                <a:latin typeface="Calibri" panose="020F0502020204030204" pitchFamily="34" charset="0"/>
                <a:cs typeface="Calibri" panose="020F0502020204030204" pitchFamily="34" charset="0"/>
              </a:rPr>
              <a:t>Waiter: </a:t>
            </a:r>
            <a:r>
              <a:rPr lang="es-419" sz="1300" kern="100" dirty="0">
                <a:latin typeface="Calibri" panose="020F0502020204030204" pitchFamily="34" charset="0"/>
                <a:cs typeface="Calibri" panose="020F0502020204030204" pitchFamily="34" charset="0"/>
              </a:rPr>
              <a:t>What would you like to order?</a:t>
            </a:r>
          </a:p>
          <a:p>
            <a:pPr marL="180975" lvl="3" indent="-180975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s-419" sz="1300" b="1" kern="1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Customer: </a:t>
            </a:r>
            <a:r>
              <a:rPr lang="es-419" sz="1300" kern="100" dirty="0">
                <a:latin typeface="Calibri" panose="020F0502020204030204" pitchFamily="34" charset="0"/>
                <a:cs typeface="Calibri" panose="020F0502020204030204" pitchFamily="34" charset="0"/>
              </a:rPr>
              <a:t>I’d like chicken.</a:t>
            </a:r>
          </a:p>
          <a:p>
            <a:pPr marL="180975" lvl="3" indent="-180975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s-419" sz="1300" b="1" kern="100" dirty="0">
                <a:latin typeface="Calibri" panose="020F0502020204030204" pitchFamily="34" charset="0"/>
                <a:cs typeface="Calibri" panose="020F0502020204030204" pitchFamily="34" charset="0"/>
              </a:rPr>
              <a:t>Waiter: </a:t>
            </a:r>
            <a:r>
              <a:rPr lang="es-419" sz="1300" kern="100" dirty="0">
                <a:latin typeface="Calibri" panose="020F0502020204030204" pitchFamily="34" charset="0"/>
                <a:cs typeface="Calibri" panose="020F0502020204030204" pitchFamily="34" charset="0"/>
              </a:rPr>
              <a:t>Would you like something to drink?</a:t>
            </a:r>
          </a:p>
          <a:p>
            <a:pPr marL="180975" lvl="3" indent="-180975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s-419" sz="1300" b="1" kern="1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Customer: </a:t>
            </a:r>
            <a:r>
              <a:rPr lang="es-419" sz="1300" kern="100" dirty="0">
                <a:latin typeface="Calibri" panose="020F0502020204030204" pitchFamily="34" charset="0"/>
                <a:cs typeface="Calibri" panose="020F0502020204030204" pitchFamily="34" charset="0"/>
              </a:rPr>
              <a:t>Yes, I’ll have water.</a:t>
            </a:r>
          </a:p>
          <a:p>
            <a:pPr marL="180975" lvl="3" indent="-180975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s-419" sz="1300" b="1" kern="100" dirty="0">
                <a:latin typeface="Calibri" panose="020F0502020204030204" pitchFamily="34" charset="0"/>
                <a:cs typeface="Calibri" panose="020F0502020204030204" pitchFamily="34" charset="0"/>
              </a:rPr>
              <a:t>Waiter: </a:t>
            </a:r>
            <a:r>
              <a:rPr lang="es-419" sz="1300" kern="100" dirty="0">
                <a:latin typeface="Calibri" panose="020F0502020204030204" pitchFamily="34" charset="0"/>
                <a:cs typeface="Calibri" panose="020F0502020204030204" pitchFamily="34" charset="0"/>
              </a:rPr>
              <a:t>Your order will be ready soon.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B3F23D4-2CE3-A15E-A19C-64DBCD5DEA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30750" y="841374"/>
            <a:ext cx="3944938" cy="4392613"/>
          </a:xfrm>
          <a:prstGeom prst="rect">
            <a:avLst/>
          </a:prstGeom>
        </p:spPr>
      </p:pic>
      <p:sp>
        <p:nvSpPr>
          <p:cNvPr id="9" name="Google Shape;187;p11">
            <a:extLst>
              <a:ext uri="{FF2B5EF4-FFF2-40B4-BE49-F238E27FC236}">
                <a16:creationId xmlns:a16="http://schemas.microsoft.com/office/drawing/2014/main" id="{E3A8BCB8-F1F0-3A90-5E4F-FFAA37412A73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s-419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GOING TO THE RESTAURANT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B56497A3-8AA9-7537-0DD8-6677658BF064}"/>
              </a:ext>
            </a:extLst>
          </p:cNvPr>
          <p:cNvSpPr/>
          <p:nvPr/>
        </p:nvSpPr>
        <p:spPr>
          <a:xfrm>
            <a:off x="506793" y="1335379"/>
            <a:ext cx="4844435" cy="3658040"/>
          </a:xfrm>
          <a:prstGeom prst="roundRect">
            <a:avLst>
              <a:gd name="adj" fmla="val 61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8000" tIns="144000" rtlCol="0" anchor="t"/>
          <a:lstStyle/>
          <a:p>
            <a:pPr marL="7938" indent="-7938">
              <a:buSzPts val="1000"/>
              <a:tabLst>
                <a:tab pos="1371600" algn="l"/>
              </a:tabLst>
            </a:pPr>
            <a:r>
              <a:rPr lang="en-US" sz="1600" b="1" dirty="0">
                <a:solidFill>
                  <a:srgbClr val="033646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CLASS DISCUSSION: REFLECT AND APPLY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DB20C0C3-FC3D-36F1-5287-92B42A76F388}"/>
              </a:ext>
            </a:extLst>
          </p:cNvPr>
          <p:cNvGrpSpPr/>
          <p:nvPr/>
        </p:nvGrpSpPr>
        <p:grpSpPr>
          <a:xfrm>
            <a:off x="643168" y="1428531"/>
            <a:ext cx="440025" cy="440025"/>
            <a:chOff x="643168" y="1325164"/>
            <a:chExt cx="440025" cy="440025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222993FD-95D2-02E6-A26C-D2548F574A0F}"/>
                </a:ext>
              </a:extLst>
            </p:cNvPr>
            <p:cNvSpPr/>
            <p:nvPr/>
          </p:nvSpPr>
          <p:spPr>
            <a:xfrm>
              <a:off x="643168" y="1325164"/>
              <a:ext cx="440025" cy="440025"/>
            </a:xfrm>
            <a:prstGeom prst="ellipse">
              <a:avLst/>
            </a:prstGeom>
            <a:solidFill>
              <a:srgbClr val="FDC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813917AD-2810-B6D4-E24D-A93182A53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05900" y="1403527"/>
              <a:ext cx="312782" cy="312782"/>
            </a:xfrm>
            <a:prstGeom prst="rect">
              <a:avLst/>
            </a:prstGeom>
          </p:spPr>
        </p:pic>
      </p:grpSp>
      <p:sp>
        <p:nvSpPr>
          <p:cNvPr id="6" name="CuadroTexto 5">
            <a:extLst>
              <a:ext uri="{FF2B5EF4-FFF2-40B4-BE49-F238E27FC236}">
                <a16:creationId xmlns:a16="http://schemas.microsoft.com/office/drawing/2014/main" id="{90177372-8973-635F-B9B1-E268C5531F0F}"/>
              </a:ext>
            </a:extLst>
          </p:cNvPr>
          <p:cNvSpPr txBox="1"/>
          <p:nvPr/>
        </p:nvSpPr>
        <p:spPr>
          <a:xfrm>
            <a:off x="738018" y="2071416"/>
            <a:ext cx="3654595" cy="26161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9388" lvl="1" indent="-176213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was easy/difficult about ordering food in English?</a:t>
            </a:r>
          </a:p>
          <a:p>
            <a:pPr marL="179388" lvl="1" indent="-176213">
              <a:spcAft>
                <a:spcPts val="8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Share your experiences of ordering food at a restaurant in English.</a:t>
            </a:r>
          </a:p>
          <a:p>
            <a:pPr marL="3175" lvl="1">
              <a:spcAft>
                <a:spcPts val="400"/>
              </a:spcAft>
              <a:buClr>
                <a:srgbClr val="FDC212"/>
              </a:buClr>
              <a:buSzPct val="100000"/>
              <a:tabLst>
                <a:tab pos="1371600" algn="l"/>
              </a:tabLst>
            </a:pPr>
            <a:r>
              <a:rPr lang="es-419" sz="15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Answer these quick questions:</a:t>
            </a:r>
          </a:p>
          <a:p>
            <a:pPr marL="179388" lvl="1" indent="-176213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expressions do you remember from today’s lesson?</a:t>
            </a:r>
          </a:p>
          <a:p>
            <a:pPr marL="179388" lvl="1" indent="-176213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 you ask for the check?</a:t>
            </a:r>
          </a:p>
          <a:p>
            <a:pPr marL="179388" lvl="1" indent="-176213">
              <a:spcAft>
                <a:spcPts val="4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s-419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polite phrases can you use in a restaurant?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5C14B71-FA76-4950-FFFE-4504E072475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28591" y="1335379"/>
            <a:ext cx="3547097" cy="3658040"/>
          </a:xfrm>
          <a:prstGeom prst="rect">
            <a:avLst/>
          </a:prstGeom>
        </p:spPr>
      </p:pic>
      <p:sp>
        <p:nvSpPr>
          <p:cNvPr id="12" name="Google Shape;187;p11">
            <a:extLst>
              <a:ext uri="{FF2B5EF4-FFF2-40B4-BE49-F238E27FC236}">
                <a16:creationId xmlns:a16="http://schemas.microsoft.com/office/drawing/2014/main" id="{E3478E87-0C8E-8754-D367-4FA7C48CA82A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s-419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GOING TO THE RESTAURANT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820</TotalTime>
  <Words>694</Words>
  <Application>Microsoft Macintosh PowerPoint</Application>
  <PresentationFormat>Presentación en pantalla (16:10)</PresentationFormat>
  <Paragraphs>99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Calibri</vt:lpstr>
      <vt:lpstr>Graphik Bold</vt:lpstr>
      <vt:lpstr>Aptos</vt:lpstr>
      <vt:lpstr>Graphik Regular</vt:lpstr>
      <vt:lpstr>Arial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GOING TO THE RESTAURANT</dc:title>
  <dc:creator>Romy Repetto</dc:creator>
  <cp:lastModifiedBy>Mary Gabriela Romero Martinez </cp:lastModifiedBy>
  <cp:revision>30</cp:revision>
  <dcterms:created xsi:type="dcterms:W3CDTF">2025-02-25T14:37:14Z</dcterms:created>
  <dcterms:modified xsi:type="dcterms:W3CDTF">2025-03-14T20:05:51Z</dcterms:modified>
</cp:coreProperties>
</file>